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7" r:id="rId4"/>
    <p:sldId id="262" r:id="rId5"/>
    <p:sldId id="259" r:id="rId6"/>
    <p:sldId id="260" r:id="rId7"/>
    <p:sldId id="261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7" d="100"/>
          <a:sy n="87" d="100"/>
        </p:scale>
        <p:origin x="258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0DC353-1C0A-401F-BBBB-949A35408B2F}" type="datetimeFigureOut">
              <a:rPr lang="ru-RU" smtClean="0"/>
              <a:t>22.04.2016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305BF5-05B3-49AB-BEAE-BFB098768E3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208487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0DC353-1C0A-401F-BBBB-949A35408B2F}" type="datetimeFigureOut">
              <a:rPr lang="ru-RU" smtClean="0"/>
              <a:t>22.04.2016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305BF5-05B3-49AB-BEAE-BFB098768E3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381910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0DC353-1C0A-401F-BBBB-949A35408B2F}" type="datetimeFigureOut">
              <a:rPr lang="ru-RU" smtClean="0"/>
              <a:t>22.04.2016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305BF5-05B3-49AB-BEAE-BFB098768E3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908107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0DC353-1C0A-401F-BBBB-949A35408B2F}" type="datetimeFigureOut">
              <a:rPr lang="ru-RU" smtClean="0"/>
              <a:t>22.04.2016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305BF5-05B3-49AB-BEAE-BFB098768E3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853373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0DC353-1C0A-401F-BBBB-949A35408B2F}" type="datetimeFigureOut">
              <a:rPr lang="ru-RU" smtClean="0"/>
              <a:t>22.04.2016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305BF5-05B3-49AB-BEAE-BFB098768E3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902738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0DC353-1C0A-401F-BBBB-949A35408B2F}" type="datetimeFigureOut">
              <a:rPr lang="ru-RU" smtClean="0"/>
              <a:t>22.04.2016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305BF5-05B3-49AB-BEAE-BFB098768E3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148791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0DC353-1C0A-401F-BBBB-949A35408B2F}" type="datetimeFigureOut">
              <a:rPr lang="ru-RU" smtClean="0"/>
              <a:t>22.04.2016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305BF5-05B3-49AB-BEAE-BFB098768E3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796136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0DC353-1C0A-401F-BBBB-949A35408B2F}" type="datetimeFigureOut">
              <a:rPr lang="ru-RU" smtClean="0"/>
              <a:t>22.04.2016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305BF5-05B3-49AB-BEAE-BFB098768E3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666185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0DC353-1C0A-401F-BBBB-949A35408B2F}" type="datetimeFigureOut">
              <a:rPr lang="ru-RU" smtClean="0"/>
              <a:t>22.04.2016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305BF5-05B3-49AB-BEAE-BFB098768E3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991525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0DC353-1C0A-401F-BBBB-949A35408B2F}" type="datetimeFigureOut">
              <a:rPr lang="ru-RU" smtClean="0"/>
              <a:t>22.04.2016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305BF5-05B3-49AB-BEAE-BFB098768E3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983948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0DC353-1C0A-401F-BBBB-949A35408B2F}" type="datetimeFigureOut">
              <a:rPr lang="ru-RU" smtClean="0"/>
              <a:t>22.04.2016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305BF5-05B3-49AB-BEAE-BFB098768E3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052859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70DC353-1C0A-401F-BBBB-949A35408B2F}" type="datetimeFigureOut">
              <a:rPr lang="ru-RU" smtClean="0"/>
              <a:t>22.04.2016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9305BF5-05B3-49AB-BEAE-BFB098768E3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668051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40971"/>
            <a:ext cx="12191999" cy="5617029"/>
          </a:xfrm>
          <a:prstGeom prst="rect">
            <a:avLst/>
          </a:prstGeom>
        </p:spPr>
      </p:pic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" y="1122363"/>
            <a:ext cx="12191999" cy="3792775"/>
          </a:xfrm>
          <a:prstGeom prst="rect">
            <a:avLst/>
          </a:prstGeom>
          <a:solidFill>
            <a:schemeClr val="bg1"/>
          </a:solidFill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" y="-2192015"/>
            <a:ext cx="12191999" cy="41629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07593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695720" y="365125"/>
            <a:ext cx="5658080" cy="1325563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5695720" y="1825625"/>
            <a:ext cx="5658080" cy="4351338"/>
          </a:xfrm>
        </p:spPr>
        <p:txBody>
          <a:bodyPr/>
          <a:lstStyle/>
          <a:p>
            <a:r>
              <a:rPr lang="ru-RU" dirty="0" smtClean="0"/>
              <a:t>Страница газеты "Московский большевик" от 3 июля 1941 г. с текстом выступления </a:t>
            </a:r>
            <a:r>
              <a:rPr lang="ru-RU" dirty="0" err="1" smtClean="0"/>
              <a:t>И.В.Сталина</a:t>
            </a:r>
            <a:r>
              <a:rPr lang="ru-RU" dirty="0" smtClean="0"/>
              <a:t>. Фрагмент</a:t>
            </a:r>
            <a:endParaRPr lang="ru-RU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3557" y="275423"/>
            <a:ext cx="5001657" cy="59015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61887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ru-RU" i="1" dirty="0" smtClean="0"/>
              <a:t>Одной из главных задач, которую пришлось решать с первых дней войны, была быстрейшая перестройка народного хозяйства, всей экономики страны на военные рельсы. Основная линия этой перестройки была определена в Директиве от 29 июня 1941 г. Конкретные мероприятия по перестройке народного хозяйства начали осуществляться с самого начала войны. На второй день войны был введен мобилизационный план производства боеприпасов и патронов. А 30 июня ЦК ВКП (б) и СНК СССР утвердили мобилизационный народнохозяйственный план на третий квартал 1941 г. Однако события на фронте развивались столь невыгодно для нас, что этот план оказался невыполненным. Учитывая создавшуюся обстановку, 4 июля 1941 г. было принято решение о срочной разработке нового плана развития военного производства. В постановлении ГКО 4 июля 1941 г. отмечалось: “Поручить комиссии т. Вознесенского, с привлечением наркома вооружения, боеприпасов, авиационной промышленности, цветной металлургии и других </a:t>
            </a:r>
            <a:r>
              <a:rPr lang="ru-RU" i="1" dirty="0" err="1" smtClean="0"/>
              <a:t>наркомоввыработать</a:t>
            </a:r>
            <a:r>
              <a:rPr lang="ru-RU" i="1" dirty="0" smtClean="0"/>
              <a:t> военно-хозяйственный план обеспечения обороны страны, имея в виду использование ресурсов и предприятий, находящихся на Волге, в Западной Сибири и на Урале”. Эта комиссия за две недели разработала новый план на IV квартал 1941 г. и на 1942 г. по районам Поволжья, Урала, Западной Сибири, Казахстана и Средней Азии.</a:t>
            </a:r>
            <a:endParaRPr lang="ru-RU" i="1" dirty="0"/>
          </a:p>
        </p:txBody>
      </p:sp>
    </p:spTree>
    <p:extLst>
      <p:ext uri="{BB962C8B-B14F-4D97-AF65-F5344CB8AC3E}">
        <p14:creationId xmlns:p14="http://schemas.microsoft.com/office/powerpoint/2010/main" val="16218312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29658" y="1426284"/>
            <a:ext cx="3833870" cy="4750679"/>
          </a:xfrm>
        </p:spPr>
        <p:txBody>
          <a:bodyPr>
            <a:noAutofit/>
          </a:bodyPr>
          <a:lstStyle/>
          <a:p>
            <a:r>
              <a:rPr lang="ru-RU" sz="2400" i="1" dirty="0" smtClean="0"/>
              <a:t>Главным звеном в перестройке народного хозяйства на военные рельсы стала перестройка промышленности. На военное производство переводилось практически все машиностроение.</a:t>
            </a:r>
            <a:endParaRPr lang="ru-RU" sz="2400" i="1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05051" y="1426284"/>
            <a:ext cx="6432014" cy="48298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77895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Битва за </a:t>
            </a:r>
            <a:r>
              <a:rPr lang="ru-RU" dirty="0"/>
              <a:t>М</a:t>
            </a:r>
            <a:r>
              <a:rPr lang="ru-RU" dirty="0" smtClean="0"/>
              <a:t>оскву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825387" y="1432192"/>
            <a:ext cx="7057222" cy="5122843"/>
          </a:xfrm>
        </p:spPr>
        <p:txBody>
          <a:bodyPr>
            <a:normAutofit fontScale="55000" lnSpcReduction="20000"/>
          </a:bodyPr>
          <a:lstStyle/>
          <a:p>
            <a:r>
              <a:rPr lang="ru-RU" dirty="0" smtClean="0"/>
              <a:t>Ход военных действий в 1942 г. Фашистское руководство летом 1942 г. делало ставку на захват нефтяных районов Кавказа, плодородных областей юга России и промышленного Донбасса. Были потеряны Керчь, Севастополь. В конце июня 1942 г. развернулось общее немецкое наступление по двум направлениям: на Кавказ и на восток — к Волге. На кавказском направлении в конце июля 1942 г. сильная гитлеровская группировка форсировала Дон. В результате были захвачены Ростов, Ставрополь и Новороссийск. Велись упорные бои в центральной части Главного Кавказского хребта, где в горах действовали специально подготовленные вражеские альпийские стрелки. Несмотря на достигнутые успехи на кавказском направлении, фашистскому командованию так и не удалось решить свою главную задачу — прорваться в Закавказье для овладения нефтяными запасами Баку. К концу сентября наступление фашистских войск на Кавказе было остановлено.</a:t>
            </a:r>
          </a:p>
          <a:p>
            <a:r>
              <a:rPr lang="ru-RU" dirty="0" smtClean="0"/>
              <a:t>Не менее сложная обстановка для советского командования сложилась и на восточном направлении. Для его прикрытия был создан Сталинградский фронт под командованием маршала С.К. Тимошенко. В связи со сложившейся критической ситуацией был издан приказ Верховного Главнокомандующего № 227, в котором говорилось: “Отступать дальше — значит загубить себя и вместе с тем нашу Родину”. В конце июля 1942 г. противник под </a:t>
            </a:r>
            <a:r>
              <a:rPr lang="ru-RU" dirty="0" err="1" smtClean="0"/>
              <a:t>командованиемгенерала</a:t>
            </a:r>
            <a:r>
              <a:rPr lang="ru-RU" dirty="0" smtClean="0"/>
              <a:t> фон Паулюса нанес мощный удар на Сталинградском фронте. Однако, несмотря на значительное превосходство в силах, в течение месяца фашистским войскам удалось продвинуться лишь на 60 — 80 км.</a:t>
            </a:r>
          </a:p>
          <a:p>
            <a:r>
              <a:rPr lang="ru-RU" dirty="0" smtClean="0"/>
              <a:t>С первых дней сентября началась героическая оборона Сталинграда, продолжавшаяся фактически до конца 1942 г. Ее значение в ходе Великой Отечественной войны огромно. В боях за город героически проявили себя тысячи советских патриотов.</a:t>
            </a:r>
          </a:p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902" y="1369629"/>
            <a:ext cx="4767485" cy="49016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9888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Сталинградская битва </a:t>
            </a:r>
            <a:r>
              <a:rPr lang="ru-RU" dirty="0" smtClean="0">
                <a:solidFill>
                  <a:srgbClr val="FF0000"/>
                </a:solidFill>
              </a:rPr>
              <a:t>(</a:t>
            </a:r>
            <a:r>
              <a:rPr lang="ru-RU" dirty="0" smtClean="0"/>
              <a:t>Второй период Великой Отечественной войны (1942 — 1943 гг.)</a:t>
            </a:r>
            <a:r>
              <a:rPr lang="ru-RU" dirty="0" smtClean="0">
                <a:solidFill>
                  <a:srgbClr val="FF0000"/>
                </a:solidFill>
              </a:rPr>
              <a:t>)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Зимой 1944 г. началось наступление советских войск под Ленинградом и Новгородом. 900-дневная блокада героического Ленинграда, прорванная в 1943 г., была снята полностью. Летом 1944 г. Красная Армия провела одну из крупнейших операций Великой Отечественной войны (“Багратион”).Белоруссия была полностью освобождена. Эта победа открыла путь для продвижения в Польшу, Прибалтику и Восточную Пруссию. В середине августа 1944 г. советские войска на западном направлении вышли на границу с Германией. В конце августа была освобождена Молдавия. Эти наиболее крупные операции 1944 г. сопровождались и освобождением других территорий Советского Союза — Закарпатской Украины, Прибалтики, Карельского перешейка и Заполярья. Победы российских войск в 1944 г. помогли народам Болгарии, Венгрии, Югославии, Чехословакии в их борьбе против фашизма. В этих странах были свергнуты прогерманские режимы, к власти пришли патриотически настроенные силы. Созданное еще в 1943 г. на территории СССР Войско Польское выступило на стороне антигитлеровской коалиции. Главные итоги наступательных операций, осуществленных в 1944 г., состояли в том, что было полностью завершено освобождение советской земли, полностью восстановлена государственная граница СССР, военные действия были перенесены за пределы нашей Родины.</a:t>
            </a:r>
          </a:p>
          <a:p>
            <a:endParaRPr lang="ru-RU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13529" y="1758156"/>
            <a:ext cx="8410124" cy="4486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58822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Командующие фронтами на заключительном этапе войны</a:t>
            </a:r>
            <a:endParaRPr lang="ru-RU" dirty="0"/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ru-RU" dirty="0" smtClean="0"/>
              <a:t>Развертывалось дальнейшее наступление Красной Армии против гитлеровских войск на территории Румынии, Польши, Болгарии, Венгрии, Чехословакии. Советское командование, развивая наступление, провело ряд операций за пределами СССР (Будапештская, Белградская и др.). Они были вызваны необходимостью уничтожения крупных вражеских группировок на этих территориях, с тем, чтобы воспрепятствовать возможности их переброски на защиту Германии. Одновременно введение советских войск в страны Восточной и Юго-Восточной Европы укрепляло в них левые и коммунистические партии и в целом влияние Советского Союза в этом регионе. В январе 1945 г. советские войска начали широкие наступательные действия с тем, чтобы завершить разгром фашистской Германии. Наступление шло на огромном 1 200 км фронте от Балтики до Карпат. Вместе с Красной Армией действовали польские, чехословацкие, румынские и болгарские войска. В составе 3-го Белорусского фронта сражался также французский авиационный полк “Нормандия — Неман”.</a:t>
            </a:r>
          </a:p>
          <a:p>
            <a:r>
              <a:rPr lang="ru-RU" dirty="0" smtClean="0"/>
              <a:t>Советская Армия к исходу зимы 1945 г. освободила полностью Польшу и Венгрию, значительную часть Чехословакии и Австрии. Весной 1945 г. Красная Армия вышла на подступы к Берлину.</a:t>
            </a:r>
            <a:endParaRPr lang="ru-RU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8335" y="1685822"/>
            <a:ext cx="10871410" cy="47568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91698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Берлинское сражение началось на рассвете 16 апреля 1945 г.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946574" y="1825625"/>
            <a:ext cx="6407226" cy="4351338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17226" y="1690688"/>
            <a:ext cx="3247130" cy="50821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99755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1 мая советские воины водрузили Знамя Победы над рейхстагом.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070294" y="1825625"/>
            <a:ext cx="5283506" cy="4351338"/>
          </a:xfrm>
        </p:spPr>
        <p:txBody>
          <a:bodyPr/>
          <a:lstStyle/>
          <a:p>
            <a:r>
              <a:rPr lang="ru-RU" dirty="0" smtClean="0"/>
              <a:t>Это было трудное сражение в горящем, полуразрушенном городе. 8 мая представители вермахта подписали акт о безоговорочной капитуляции.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0829" y="1690688"/>
            <a:ext cx="3778457" cy="47931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81556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Подписание акта о безоговорочной капитуляции фашистской Германии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979624" y="1825625"/>
            <a:ext cx="6374176" cy="4351338"/>
          </a:xfrm>
        </p:spPr>
        <p:txBody>
          <a:bodyPr>
            <a:normAutofit fontScale="92500" lnSpcReduction="10000"/>
          </a:bodyPr>
          <a:lstStyle/>
          <a:p>
            <a:r>
              <a:rPr lang="ru-RU" dirty="0" smtClean="0"/>
              <a:t>9 мая советские войска завершили свою последнюю операцию — разгромили группировку немецко-фашистской армии, окружавшую столицу Чехословакии — Прагу, и вступили в город.</a:t>
            </a:r>
          </a:p>
          <a:p>
            <a:r>
              <a:rPr lang="ru-RU" dirty="0" smtClean="0"/>
              <a:t>Наступил долгожданный День Победы, ставший великим праздником. Решающую роль в достижении этой победы, в осуществлении разгрома фашистской Германии и завершении Второй мировой войны принадлежит Советскому Союзу.</a:t>
            </a:r>
          </a:p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7287" y="1825625"/>
            <a:ext cx="4792337" cy="36938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37696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94900" y="440675"/>
            <a:ext cx="9458899" cy="1250013"/>
          </a:xfrm>
        </p:spPr>
        <p:txBody>
          <a:bodyPr/>
          <a:lstStyle/>
          <a:p>
            <a:r>
              <a:rPr lang="ru-RU" dirty="0" smtClean="0"/>
              <a:t>Поверженные фашистские штандарты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94900" y="1496365"/>
            <a:ext cx="8087917" cy="49705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38742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668087" y="1955409"/>
            <a:ext cx="5289451" cy="2250831"/>
          </a:xfrm>
        </p:spPr>
        <p:txBody>
          <a:bodyPr/>
          <a:lstStyle/>
          <a:p>
            <a:pPr marL="0" indent="0">
              <a:buNone/>
            </a:pPr>
            <a:r>
              <a:rPr lang="ru-RU" dirty="0" smtClean="0"/>
              <a:t>Выполнил работу</a:t>
            </a:r>
          </a:p>
          <a:p>
            <a:pPr marL="0" indent="0">
              <a:buNone/>
            </a:pPr>
            <a:r>
              <a:rPr lang="ru-RU" dirty="0" smtClean="0"/>
              <a:t>Ученик 8 класса</a:t>
            </a:r>
          </a:p>
          <a:p>
            <a:pPr marL="0" indent="0">
              <a:buNone/>
            </a:pPr>
            <a:r>
              <a:rPr lang="ru-RU" dirty="0" smtClean="0"/>
              <a:t>Валиев Ринат Олегович</a:t>
            </a:r>
          </a:p>
          <a:p>
            <a:pPr marL="0" indent="0">
              <a:buNone/>
            </a:pPr>
            <a:r>
              <a:rPr lang="ru-RU" dirty="0" smtClean="0"/>
              <a:t>МОУ ,, </a:t>
            </a:r>
            <a:r>
              <a:rPr lang="ru-RU" dirty="0" err="1" smtClean="0"/>
              <a:t>Ильичевская</a:t>
            </a:r>
            <a:r>
              <a:rPr lang="ru-RU" dirty="0" smtClean="0"/>
              <a:t> СШ,,</a:t>
            </a:r>
          </a:p>
          <a:p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576777" y="1290890"/>
            <a:ext cx="6096000" cy="470898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000" b="1" i="1" dirty="0" smtClean="0"/>
              <a:t>Ещё той ночью игры снились детям, </a:t>
            </a:r>
          </a:p>
          <a:p>
            <a:r>
              <a:rPr lang="ru-RU" sz="2000" b="1" i="1" dirty="0" smtClean="0"/>
              <a:t>Но грозным рёвом, не пустой игрой, </a:t>
            </a:r>
          </a:p>
          <a:p>
            <a:r>
              <a:rPr lang="ru-RU" sz="2000" b="1" i="1" dirty="0" smtClean="0"/>
              <a:t>Ночное небо взрезав на рассвете, </a:t>
            </a:r>
          </a:p>
          <a:p>
            <a:r>
              <a:rPr lang="ru-RU" sz="2000" b="1" i="1" dirty="0" smtClean="0"/>
              <a:t>Шли самолёты на восток. </a:t>
            </a:r>
          </a:p>
          <a:p>
            <a:r>
              <a:rPr lang="ru-RU" sz="2000" b="1" i="1" dirty="0" smtClean="0"/>
              <a:t>Их строй</a:t>
            </a:r>
          </a:p>
          <a:p>
            <a:endParaRPr lang="ru-RU" sz="2000" b="1" i="1" dirty="0" smtClean="0"/>
          </a:p>
          <a:p>
            <a:r>
              <a:rPr lang="ru-RU" sz="2000" b="1" i="1" dirty="0" smtClean="0"/>
              <a:t>Нёс, </a:t>
            </a:r>
            <a:r>
              <a:rPr lang="ru-RU" sz="2000" b="1" i="1" dirty="0" err="1" smtClean="0"/>
              <a:t>притаясь</a:t>
            </a:r>
            <a:r>
              <a:rPr lang="ru-RU" sz="2000" b="1" i="1" dirty="0" smtClean="0"/>
              <a:t>, начало новой ноты, </a:t>
            </a:r>
          </a:p>
          <a:p>
            <a:r>
              <a:rPr lang="ru-RU" sz="2000" b="1" i="1" dirty="0" smtClean="0"/>
              <a:t>Что, дирижёрским замыслам верна, </a:t>
            </a:r>
          </a:p>
          <a:p>
            <a:r>
              <a:rPr lang="ru-RU" sz="2000" b="1" i="1" dirty="0" smtClean="0"/>
              <a:t>Зловещим визгом первого полёта </a:t>
            </a:r>
          </a:p>
          <a:p>
            <a:r>
              <a:rPr lang="ru-RU" sz="2000" b="1" i="1" dirty="0" smtClean="0"/>
              <a:t>Начнёт запев по имени — война.</a:t>
            </a:r>
          </a:p>
          <a:p>
            <a:endParaRPr lang="ru-RU" sz="2000" b="1" i="1" dirty="0" smtClean="0"/>
          </a:p>
          <a:p>
            <a:r>
              <a:rPr lang="ru-RU" sz="2000" b="1" i="1" dirty="0" smtClean="0"/>
              <a:t>Но дирижер не знал, что в этом звуке, </a:t>
            </a:r>
          </a:p>
          <a:p>
            <a:r>
              <a:rPr lang="ru-RU" sz="2000" b="1" i="1" dirty="0" smtClean="0"/>
              <a:t>Где песнь Победы чудилась ему, </a:t>
            </a:r>
          </a:p>
          <a:p>
            <a:r>
              <a:rPr lang="ru-RU" sz="2000" b="1" i="1" dirty="0" smtClean="0"/>
              <a:t>Звучат народа собственного муки, </a:t>
            </a:r>
          </a:p>
          <a:p>
            <a:r>
              <a:rPr lang="ru-RU" sz="2000" b="1" i="1" dirty="0" smtClean="0"/>
              <a:t>Хрипит Берлин, поверженный в дыму</a:t>
            </a:r>
            <a:r>
              <a:rPr lang="ru-RU" sz="1600" dirty="0" smtClean="0"/>
              <a:t>.</a:t>
            </a:r>
            <a:endParaRPr lang="ru-RU" sz="1600" dirty="0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4933" y="1290890"/>
            <a:ext cx="5960150" cy="47126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75297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43000" b="-4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22606" y="253219"/>
            <a:ext cx="10798176" cy="1730326"/>
          </a:xfrm>
          <a:solidFill>
            <a:schemeClr val="bg1"/>
          </a:solidFill>
        </p:spPr>
        <p:txBody>
          <a:bodyPr>
            <a:normAutofit fontScale="90000"/>
          </a:bodyPr>
          <a:lstStyle/>
          <a:p>
            <a:r>
              <a:rPr lang="ru-RU" sz="3600" b="1" dirty="0" smtClean="0"/>
              <a:t>Великая Отечественная война Советского Союза 1941 — 1945 гг. как составная и решающая часть второй мировой войны 1939 — 1945 гг. имеет три периода: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922606" y="2183104"/>
            <a:ext cx="10798176" cy="4351338"/>
          </a:xfrm>
          <a:solidFill>
            <a:schemeClr val="bg1"/>
          </a:solidFill>
        </p:spPr>
        <p:txBody>
          <a:bodyPr>
            <a:normAutofit/>
          </a:bodyPr>
          <a:lstStyle/>
          <a:p>
            <a:r>
              <a:rPr lang="ru-RU" i="1" dirty="0" smtClean="0"/>
              <a:t>1.	22 июня 1941 г. — 18 ноября 1942 г. Он характеризуется мероприятиями по превращению страны в единый военный лагерь, крахом гитлеровской стратегии “молниеносной войны” и созданием условий для коренного перелома в войне.</a:t>
            </a:r>
          </a:p>
          <a:p>
            <a:r>
              <a:rPr lang="ru-RU" i="1" dirty="0" smtClean="0"/>
              <a:t>2.	19 ноября 1942 г. — конец 1943 г. — период коренного перелома в ходе войны.</a:t>
            </a:r>
          </a:p>
          <a:p>
            <a:r>
              <a:rPr lang="ru-RU" i="1" dirty="0" smtClean="0"/>
              <a:t>3.	Начало 1944 г. — 9 мая 1945 г. Полное изгнание фашистских захватчиков с советской земли; освобождение Советской Армией народов Восточной и Юго-Восточной Европы; окончательный разгром фашистской Германии.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961466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3600" i="1" dirty="0" smtClean="0"/>
              <a:t>Великая отечественная война 1941-1945 годов </a:t>
            </a:r>
            <a:r>
              <a:rPr lang="ru-RU" sz="3600" dirty="0" smtClean="0"/>
              <a:t>(</a:t>
            </a:r>
            <a:r>
              <a:rPr lang="ru-RU" sz="3600" dirty="0" err="1" smtClean="0"/>
              <a:t>Great</a:t>
            </a:r>
            <a:r>
              <a:rPr lang="ru-RU" sz="3600" dirty="0" smtClean="0"/>
              <a:t> </a:t>
            </a:r>
            <a:r>
              <a:rPr lang="ru-RU" sz="3600" dirty="0" err="1" smtClean="0"/>
              <a:t>Patriotic</a:t>
            </a:r>
            <a:r>
              <a:rPr lang="ru-RU" sz="3600" dirty="0" smtClean="0"/>
              <a:t> </a:t>
            </a:r>
            <a:r>
              <a:rPr lang="ru-RU" sz="3600" dirty="0" err="1" smtClean="0"/>
              <a:t>War</a:t>
            </a:r>
            <a:r>
              <a:rPr lang="ru-RU" sz="3600" dirty="0" smtClean="0"/>
              <a:t>) — </a:t>
            </a:r>
            <a:r>
              <a:rPr lang="ru-RU" sz="3600" i="1" dirty="0" smtClean="0">
                <a:solidFill>
                  <a:schemeClr val="accent1">
                    <a:lumMod val="50000"/>
                  </a:schemeClr>
                </a:solidFill>
              </a:rPr>
              <a:t>освободительная война советского народа против фашистской Германии и ее союзников (Венгрия, Италия, Румыния, Финляндия)</a:t>
            </a:r>
            <a:endParaRPr lang="ru-RU" sz="3600" i="1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04466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6132" y="257816"/>
            <a:ext cx="5548532" cy="1325563"/>
          </a:xfrm>
        </p:spPr>
        <p:txBody>
          <a:bodyPr/>
          <a:lstStyle/>
          <a:p>
            <a:r>
              <a:rPr lang="ru-RU" b="1" dirty="0" smtClean="0"/>
              <a:t>Начало войны</a:t>
            </a: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28846" y="1741218"/>
            <a:ext cx="6641123" cy="4940936"/>
          </a:xfrm>
        </p:spPr>
        <p:txBody>
          <a:bodyPr/>
          <a:lstStyle/>
          <a:p>
            <a:r>
              <a:rPr lang="ru-RU" i="1" dirty="0" smtClean="0"/>
              <a:t>Осуществление плана “Барбаросса” началось на рассвете 22 июня 1941 г. широкими бомбардировками с воздуха крупнейших промышленных и стратегических центров, а также наступлением сухопутных войск Германии и ее союзников по всей европейской границе СССР (на протяжении 4,5 тыс. км).</a:t>
            </a:r>
            <a:endParaRPr lang="ru-RU" i="1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257816"/>
            <a:ext cx="4085492" cy="66001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4910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79466" y="-1"/>
            <a:ext cx="12271466" cy="6858001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82558" y="4377119"/>
            <a:ext cx="7888908" cy="25483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41599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Фашистские самолеты сбрасывают бомбы на мирные советские города. 22 июня 1941 г.</a:t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ru-RU" dirty="0" smtClean="0"/>
              <a:t>За несколько первых дней немецкие войска продвинулись на десятки и сотни километров. На центральном направлении в начале июля 1941 г. была захвачена вся Белоруссия, и немецкие войска вышли на подступы к Смоленску. На северо-западном — занята Прибалтика, 9 сентября блокирован Ленинград. На юге гитлеровские войска оккупировали Молдавию и Правобережную Украину. Таким образом, к осени 1941 г. был осуществлен гитлеровский план захвата огромной территории Европейской части СССР.</a:t>
            </a:r>
          </a:p>
          <a:p>
            <a:r>
              <a:rPr lang="ru-RU" dirty="0" smtClean="0"/>
              <a:t>Против Советского государства было брошено 153 немецко-фашистских дивизий (3 300 тыс. человек) и 37 дивизий (300 тыс. человек) государств-сателлитов гитлеровской Германии. На их вооружении было 3 700 танков, 4 950 самолетов и 48 тыс. орудий и минометов.</a:t>
            </a:r>
          </a:p>
          <a:p>
            <a:r>
              <a:rPr lang="ru-RU" dirty="0" smtClean="0"/>
              <a:t>К началу войны против СССР в распоряжение фашистской Германии в результате оккупации западноевропейских стран перешли оружие, боеприпасы и снаряжение 180 чехословацких, французских, английских, бельгийских, голландских и норвежских дивизий. Это не только позволило оснастить фашистские войска в достаточном количестве боевой техникой и снаряжением, но и обеспечить перевес в военном потенциале над советскими войсками.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424064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20714" y="143218"/>
            <a:ext cx="11761118" cy="66156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84302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Перестройка жизни страны на военные рельсы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ru-RU" dirty="0" smtClean="0"/>
              <a:t>Сразу после нападения Германии Советское правительство провело крупные военно-политические и экономические мероприятия для отражения агрессии. 23 июня была образована Ставка Главного командования. 10 июля она была преобразована в Ставку Верховного Главнокомандования. В нее вошли И.В. Сталин (назначенный главнокомандующим и ставший вскоре наркомом обороны), В.М. Молотов, С.К. Тимошенко, С.М. Буденный, К.Е. Ворошилов, Б.М. Шапошников и Г.К. Жуков. Директивой от 29 июня Совнарком СССР и ЦК ВКП (б) поставили перед всей страной задачу мобилизовать все силы и средства на борьбу с врагом. 30 июня был создан Государственный Комитет Обороны (ГКО), сосредоточивший всю полноту власти в стране. Коренным образом была пересмотрена военная доктрина, выдвинута задача организовать стратегическую оборону, измотать и остановить наступление фашистских войск. Крупномасштабные мероприятия были проведены по переводу промышленности на военные рельсы, мобилизации населения в армию и на строительство оборонительных рубежей.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902852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43</TotalTime>
  <Words>1593</Words>
  <Application>Microsoft Office PowerPoint</Application>
  <PresentationFormat>Широкоэкранный</PresentationFormat>
  <Paragraphs>51</Paragraphs>
  <Slides>19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3" baseType="lpstr">
      <vt:lpstr>Arial</vt:lpstr>
      <vt:lpstr>Calibri</vt:lpstr>
      <vt:lpstr>Calibri Light</vt:lpstr>
      <vt:lpstr>Тема Office</vt:lpstr>
      <vt:lpstr>Презентация PowerPoint</vt:lpstr>
      <vt:lpstr>Презентация PowerPoint</vt:lpstr>
      <vt:lpstr>Великая Отечественная война Советского Союза 1941 — 1945 гг. как составная и решающая часть второй мировой войны 1939 — 1945 гг. имеет три периода: </vt:lpstr>
      <vt:lpstr>Презентация PowerPoint</vt:lpstr>
      <vt:lpstr>Начало войны</vt:lpstr>
      <vt:lpstr>Презентация PowerPoint</vt:lpstr>
      <vt:lpstr> Фашистские самолеты сбрасывают бомбы на мирные советские города. 22 июня 1941 г. </vt:lpstr>
      <vt:lpstr>Презентация PowerPoint</vt:lpstr>
      <vt:lpstr>Перестройка жизни страны на военные рельсы</vt:lpstr>
      <vt:lpstr>Презентация PowerPoint</vt:lpstr>
      <vt:lpstr>Презентация PowerPoint</vt:lpstr>
      <vt:lpstr>Презентация PowerPoint</vt:lpstr>
      <vt:lpstr>Битва за Москву</vt:lpstr>
      <vt:lpstr>Сталинградская битва (Второй период Великой Отечественной войны (1942 — 1943 гг.))</vt:lpstr>
      <vt:lpstr>Командующие фронтами на заключительном этапе войны</vt:lpstr>
      <vt:lpstr>Берлинское сражение началось на рассвете 16 апреля 1945 г.</vt:lpstr>
      <vt:lpstr>1 мая советские воины водрузили Знамя Победы над рейхстагом.</vt:lpstr>
      <vt:lpstr>Подписание акта о безоговорочной капитуляции фашистской Германии</vt:lpstr>
      <vt:lpstr>Поверженные фашистские штандарты</vt:lpstr>
    </vt:vector>
  </TitlesOfParts>
  <Company>SPecialiST RePack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Рустэм</dc:creator>
  <cp:lastModifiedBy>Рустэм</cp:lastModifiedBy>
  <cp:revision>5</cp:revision>
  <dcterms:created xsi:type="dcterms:W3CDTF">2016-04-22T16:09:41Z</dcterms:created>
  <dcterms:modified xsi:type="dcterms:W3CDTF">2016-04-22T16:52:54Z</dcterms:modified>
</cp:coreProperties>
</file>